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46" r:id="rId3"/>
    <p:sldId id="304" r:id="rId4"/>
    <p:sldId id="325" r:id="rId5"/>
    <p:sldId id="324" r:id="rId6"/>
    <p:sldId id="326" r:id="rId7"/>
    <p:sldId id="337" r:id="rId8"/>
    <p:sldId id="338" r:id="rId9"/>
    <p:sldId id="339" r:id="rId10"/>
    <p:sldId id="340" r:id="rId11"/>
    <p:sldId id="323" r:id="rId12"/>
    <p:sldId id="311" r:id="rId13"/>
    <p:sldId id="335" r:id="rId14"/>
    <p:sldId id="349" r:id="rId15"/>
    <p:sldId id="350" r:id="rId16"/>
    <p:sldId id="329" r:id="rId17"/>
    <p:sldId id="342" r:id="rId18"/>
    <p:sldId id="296" r:id="rId19"/>
    <p:sldId id="266" r:id="rId20"/>
    <p:sldId id="334" r:id="rId21"/>
    <p:sldId id="343" r:id="rId22"/>
    <p:sldId id="319" r:id="rId2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755B1E-A1E9-409B-87CB-A18FCF17EEBB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3DAB1C7-10DC-4A0A-921B-4C6D097DA3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310E1-918A-49BB-BE06-537339FEF3C2}" type="slidenum">
              <a:rPr lang="pl-PL" altLang="pl-PL">
                <a:solidFill>
                  <a:srgbClr val="000000"/>
                </a:solidFill>
              </a:rPr>
              <a:pPr/>
              <a:t>6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1CC4-59D3-4EA4-8D6E-4CDCEF8487BB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0B49-DF3B-420E-93BF-D90FED77B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74D91-BFEB-4222-B1AB-9A2A172E669F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2F38-41B6-4C72-AE0B-CE5DB30C8F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3138-8FB9-49D0-BB6C-AAD473FB1528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DFA3-7139-4757-B238-F022261212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FD3C-1183-4553-9B5F-4C448F967D70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4AE01-07E9-4AB7-AC45-39BF6BC1CE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5F6F-6016-485B-A24C-F865A5C26ED6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31CE-F344-4F24-AE81-C63E4C177E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0C8B-CB6C-426E-A489-B83F80F22F81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D4C5E-7D43-407C-B686-E40589AEFE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99C3-3BA9-46E0-807B-7B1E7EDFB2BA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D492-34E9-43DC-82F7-943315C843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301B-89CF-4071-A777-C3B14E7A7E65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C48-BBEF-4A13-BA1E-1BCFAA8A19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9393-E9E4-4A4B-AC67-298F915FAF2E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C777-A6EB-454E-8505-A75DE7A9A6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E24F-0553-4C50-873B-790CFC959BBD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AE3A-61C2-452F-B637-E351912EDA7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2B83-C00A-4FE0-9296-B322FD24D994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8A01-C9DE-4A9E-A2A7-8D023CDCAF5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CA2EE-FAFD-444F-BFD7-6E3A8901C6B4}" type="datetimeFigureOut">
              <a:rPr lang="pl-PL"/>
              <a:pPr>
                <a:defRPr/>
              </a:pPr>
              <a:t>23.09.2023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A8A6BA-138B-4290-91DD-0DD90674DB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nt.uni.opole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il.uni.opol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westura.uni.opole.pl/" TargetMode="External"/><Relationship Id="rId4" Type="http://schemas.openxmlformats.org/officeDocument/2006/relationships/hyperlink" Target="http://www.uni.opole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fa.wfil.uni.opole.pl/wp-content/uploads/I-MA-EP-winter-semester-2018-2019_updated-26.05.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FACULTY OF PHILOLOGY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6400800" cy="271115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ADAPTATION DAY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FF0000"/>
                </a:solidFill>
              </a:rPr>
              <a:t>MA STUDIES –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ENGLISH PHILOLOGY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>
                <a:solidFill>
                  <a:srgbClr val="0070C0"/>
                </a:solidFill>
              </a:rPr>
              <a:t>TEACHER TRAINING </a:t>
            </a:r>
            <a:r>
              <a:rPr lang="pl-PL" b="1" dirty="0" smtClean="0">
                <a:solidFill>
                  <a:srgbClr val="0070C0"/>
                </a:solidFill>
              </a:rPr>
              <a:t>PROGRAMME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 smtClean="0">
                <a:solidFill>
                  <a:srgbClr val="0070C0"/>
                </a:solidFill>
              </a:rPr>
              <a:t>PART TIME </a:t>
            </a:r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Seminar</a:t>
            </a:r>
            <a:r>
              <a:rPr lang="pl-PL" dirty="0"/>
              <a:t> </a:t>
            </a:r>
            <a:r>
              <a:rPr lang="pl-PL" dirty="0" err="1" smtClean="0"/>
              <a:t>group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endParaRPr lang="pl-PL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 </a:t>
            </a:r>
            <a:r>
              <a:rPr lang="pl-PL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supervisor</a:t>
            </a:r>
            <a:r>
              <a:rPr lang="pl-P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pl-PL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2023-2025</a:t>
            </a:r>
            <a:endParaRPr lang="pl-PL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 </a:t>
            </a:r>
            <a:r>
              <a:rPr lang="pl-PL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Magdalena Szyszka</a:t>
            </a:r>
            <a:endParaRPr lang="pl-P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00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Teaching</a:t>
            </a:r>
            <a:r>
              <a:rPr lang="pl-PL" dirty="0"/>
              <a:t> </a:t>
            </a:r>
            <a:r>
              <a:rPr lang="pl-PL" dirty="0" err="1" smtClean="0"/>
              <a:t>qualifications</a:t>
            </a:r>
            <a:r>
              <a:rPr lang="pl-PL" dirty="0" smtClean="0"/>
              <a:t> – </a:t>
            </a:r>
            <a:br>
              <a:rPr lang="pl-PL" dirty="0" smtClean="0"/>
            </a:br>
            <a:r>
              <a:rPr lang="pl-PL" dirty="0" smtClean="0"/>
              <a:t>in </a:t>
            </a:r>
            <a:r>
              <a:rPr lang="pl-PL" dirty="0" smtClean="0"/>
              <a:t>3 </a:t>
            </a:r>
            <a:r>
              <a:rPr lang="pl-PL" dirty="0" err="1" smtClean="0"/>
              <a:t>semesters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pl-PL" dirty="0" err="1"/>
              <a:t>Teaching</a:t>
            </a:r>
            <a:r>
              <a:rPr lang="pl-PL" dirty="0"/>
              <a:t> English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primary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level</a:t>
            </a:r>
            <a:r>
              <a:rPr lang="pl-PL" dirty="0"/>
              <a:t> </a:t>
            </a:r>
            <a:r>
              <a:rPr lang="pl-PL" dirty="0" smtClean="0"/>
              <a:t>2 </a:t>
            </a:r>
            <a:r>
              <a:rPr lang="pl-PL" b="1" dirty="0" smtClean="0"/>
              <a:t>form </a:t>
            </a:r>
            <a:r>
              <a:rPr lang="pl-PL" b="1" dirty="0"/>
              <a:t>5-8</a:t>
            </a:r>
          </a:p>
          <a:p>
            <a:r>
              <a:rPr lang="pl-PL" dirty="0" err="1"/>
              <a:t>Teaching</a:t>
            </a:r>
            <a:r>
              <a:rPr lang="pl-PL" dirty="0"/>
              <a:t> English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secondary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level</a:t>
            </a:r>
            <a:r>
              <a:rPr lang="pl-PL" dirty="0"/>
              <a:t> 3</a:t>
            </a:r>
          </a:p>
          <a:p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Regulations</a:t>
            </a:r>
            <a:r>
              <a:rPr lang="pl-PL" dirty="0"/>
              <a:t> – </a:t>
            </a:r>
            <a:r>
              <a:rPr lang="pl-PL" dirty="0" err="1"/>
              <a:t>Ministry</a:t>
            </a:r>
            <a:r>
              <a:rPr lang="pl-PL" dirty="0"/>
              <a:t> of </a:t>
            </a:r>
            <a:r>
              <a:rPr lang="pl-PL" dirty="0" err="1" smtClean="0"/>
              <a:t>Education</a:t>
            </a:r>
            <a:r>
              <a:rPr lang="pl-PL" dirty="0" smtClean="0"/>
              <a:t> &amp; Science</a:t>
            </a:r>
            <a:endParaRPr lang="pl-PL" dirty="0"/>
          </a:p>
          <a:p>
            <a:endParaRPr lang="pl-PL" dirty="0"/>
          </a:p>
          <a:p>
            <a:r>
              <a:rPr lang="pl-PL" dirty="0" err="1"/>
              <a:t>Prepared</a:t>
            </a:r>
            <a:r>
              <a:rPr lang="pl-PL" dirty="0"/>
              <a:t> to </a:t>
            </a:r>
            <a:r>
              <a:rPr lang="pl-PL" dirty="0" err="1"/>
              <a:t>teach</a:t>
            </a:r>
            <a:r>
              <a:rPr lang="pl-PL" dirty="0"/>
              <a:t> English to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age</a:t>
            </a:r>
            <a:r>
              <a:rPr lang="pl-PL" dirty="0"/>
              <a:t> </a:t>
            </a:r>
            <a:r>
              <a:rPr lang="pl-PL" dirty="0" err="1"/>
              <a:t>groups</a:t>
            </a:r>
            <a:r>
              <a:rPr lang="pl-PL" dirty="0"/>
              <a:t> and 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school</a:t>
            </a:r>
            <a:r>
              <a:rPr lang="pl-PL" dirty="0"/>
              <a:t> </a:t>
            </a:r>
            <a:r>
              <a:rPr lang="pl-PL" dirty="0" err="1"/>
              <a:t>types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0995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ROOMS INFO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4569371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Rooms</a:t>
            </a:r>
            <a:r>
              <a:rPr lang="pl-PL" dirty="0"/>
              <a:t>: </a:t>
            </a:r>
          </a:p>
          <a:p>
            <a:r>
              <a:rPr lang="pl-PL" dirty="0"/>
              <a:t>Collegium </a:t>
            </a:r>
            <a:r>
              <a:rPr lang="pl-PL" dirty="0" err="1"/>
              <a:t>Maius</a:t>
            </a:r>
            <a:r>
              <a:rPr lang="pl-PL" dirty="0"/>
              <a:t> (PL.KOPERNIKA 11) </a:t>
            </a:r>
          </a:p>
          <a:p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/>
              <a:t>ONLINE</a:t>
            </a:r>
          </a:p>
          <a:p>
            <a:pPr marL="0" indent="0" algn="ctr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361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ONLINE TEACHING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6916" y="1124744"/>
            <a:ext cx="8229600" cy="5544616"/>
          </a:xfrm>
        </p:spPr>
        <p:txBody>
          <a:bodyPr/>
          <a:lstStyle/>
          <a:p>
            <a:r>
              <a:rPr lang="pl-PL" dirty="0"/>
              <a:t>Microsoft </a:t>
            </a:r>
            <a:r>
              <a:rPr lang="pl-PL" dirty="0" err="1"/>
              <a:t>Teams</a:t>
            </a:r>
            <a:r>
              <a:rPr lang="pl-PL" dirty="0"/>
              <a:t> Platform</a:t>
            </a:r>
          </a:p>
          <a:p>
            <a:r>
              <a:rPr lang="pl-PL" dirty="0" err="1"/>
              <a:t>See</a:t>
            </a:r>
            <a:r>
              <a:rPr lang="pl-PL" dirty="0"/>
              <a:t> the </a:t>
            </a:r>
            <a:r>
              <a:rPr lang="pl-PL" dirty="0" err="1"/>
              <a:t>instruction</a:t>
            </a:r>
            <a:r>
              <a:rPr lang="pl-PL" dirty="0"/>
              <a:t> video on the </a:t>
            </a:r>
            <a:r>
              <a:rPr lang="pl-PL" dirty="0" err="1"/>
              <a:t>website</a:t>
            </a:r>
            <a:r>
              <a:rPr lang="pl-PL" dirty="0"/>
              <a:t> of IT Center = CENTRUM </a:t>
            </a:r>
            <a:r>
              <a:rPr lang="pl-PL" dirty="0" smtClean="0"/>
              <a:t>NOWOCZESNYCH </a:t>
            </a:r>
            <a:r>
              <a:rPr lang="pl-PL" dirty="0"/>
              <a:t>TECHNOLOGII </a:t>
            </a:r>
            <a:r>
              <a:rPr lang="pl-PL" dirty="0">
                <a:hlinkClick r:id="rId2"/>
              </a:rPr>
              <a:t>https://cnt.uni.opole.pl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>
                <a:hlinkClick r:id="rId2"/>
              </a:rPr>
              <a:t>/</a:t>
            </a:r>
            <a:endParaRPr lang="pl-PL" dirty="0" smtClean="0"/>
          </a:p>
          <a:p>
            <a:endParaRPr lang="pl-PL" dirty="0"/>
          </a:p>
          <a:p>
            <a:r>
              <a:rPr lang="en-US" dirty="0"/>
              <a:t>use your uni.opole.pl address and password to log in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Find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teacher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course</a:t>
            </a:r>
            <a:r>
              <a:rPr lang="pl-PL" dirty="0"/>
              <a:t> – </a:t>
            </a:r>
            <a:r>
              <a:rPr lang="pl-PL" dirty="0" err="1"/>
              <a:t>ask</a:t>
            </a:r>
            <a:r>
              <a:rPr lang="pl-PL" dirty="0"/>
              <a:t> for </a:t>
            </a:r>
            <a:r>
              <a:rPr lang="pl-PL" dirty="0" err="1"/>
              <a:t>invitation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haven’t</a:t>
            </a:r>
            <a:r>
              <a:rPr lang="pl-PL" dirty="0"/>
              <a:t> </a:t>
            </a:r>
            <a:r>
              <a:rPr lang="pl-PL" dirty="0" err="1"/>
              <a:t>received</a:t>
            </a:r>
            <a:r>
              <a:rPr lang="pl-PL" dirty="0"/>
              <a:t> one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94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Safety</a:t>
            </a:r>
            <a:r>
              <a:rPr lang="pl-PL" b="1" dirty="0"/>
              <a:t> Training </a:t>
            </a:r>
            <a:r>
              <a:rPr lang="pl-PL" dirty="0"/>
              <a:t>(4h)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4116" y="1417638"/>
            <a:ext cx="8291264" cy="5440362"/>
          </a:xfrm>
        </p:spPr>
        <p:txBody>
          <a:bodyPr/>
          <a:lstStyle/>
          <a:p>
            <a:pPr marL="0" indent="0" algn="ctr">
              <a:buNone/>
            </a:pPr>
            <a:r>
              <a:rPr lang="pl-PL" sz="3600" dirty="0"/>
              <a:t>one </a:t>
            </a:r>
            <a:r>
              <a:rPr lang="pl-PL" sz="3600" dirty="0" err="1"/>
              <a:t>meeting</a:t>
            </a:r>
            <a:r>
              <a:rPr lang="pl-PL" sz="3600" dirty="0"/>
              <a:t> - OBLIGATORY 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07.10.2023 – IN POLISH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15:00-18:00</a:t>
            </a:r>
          </a:p>
          <a:p>
            <a:pPr marL="0" indent="0" algn="ctr">
              <a:buNone/>
            </a:pPr>
            <a:r>
              <a:rPr lang="pl-PL" dirty="0" err="1" smtClean="0"/>
              <a:t>Room</a:t>
            </a:r>
            <a:r>
              <a:rPr lang="pl-PL" dirty="0" smtClean="0"/>
              <a:t> 306 </a:t>
            </a:r>
            <a:r>
              <a:rPr lang="pl-PL" dirty="0" smtClean="0"/>
              <a:t>CM</a:t>
            </a:r>
          </a:p>
          <a:p>
            <a:pPr mar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err="1" smtClean="0">
                <a:solidFill>
                  <a:srgbClr val="FF0000"/>
                </a:solidFill>
              </a:rPr>
              <a:t>If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you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require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an</a:t>
            </a:r>
            <a:r>
              <a:rPr lang="pl-PL" dirty="0" smtClean="0">
                <a:solidFill>
                  <a:srgbClr val="FF0000"/>
                </a:solidFill>
              </a:rPr>
              <a:t> English version – </a:t>
            </a:r>
            <a:r>
              <a:rPr lang="pl-PL" dirty="0" err="1" smtClean="0">
                <a:solidFill>
                  <a:srgbClr val="FF0000"/>
                </a:solidFill>
              </a:rPr>
              <a:t>contact</a:t>
            </a:r>
            <a:r>
              <a:rPr lang="pl-PL" dirty="0" smtClean="0">
                <a:solidFill>
                  <a:srgbClr val="FF0000"/>
                </a:solidFill>
              </a:rPr>
              <a:t> the </a:t>
            </a:r>
            <a:r>
              <a:rPr lang="pl-PL" dirty="0" err="1" smtClean="0">
                <a:solidFill>
                  <a:srgbClr val="FF0000"/>
                </a:solidFill>
              </a:rPr>
              <a:t>coordinator</a:t>
            </a:r>
            <a:r>
              <a:rPr lang="pl-PL" dirty="0" smtClean="0">
                <a:solidFill>
                  <a:srgbClr val="FF0000"/>
                </a:solidFill>
              </a:rPr>
              <a:t> of the </a:t>
            </a:r>
            <a:r>
              <a:rPr lang="pl-PL" dirty="0" err="1" smtClean="0">
                <a:solidFill>
                  <a:srgbClr val="FF0000"/>
                </a:solidFill>
              </a:rPr>
              <a:t>study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programme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61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Library Training </a:t>
            </a:r>
            <a:r>
              <a:rPr lang="pl-PL" dirty="0"/>
              <a:t>(2h)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r>
              <a:rPr lang="pl-PL" dirty="0" smtClean="0"/>
              <a:t>English </a:t>
            </a:r>
            <a:r>
              <a:rPr lang="pl-PL" dirty="0"/>
              <a:t>Library Collegium </a:t>
            </a:r>
            <a:r>
              <a:rPr lang="pl-PL" dirty="0" err="1"/>
              <a:t>Maius</a:t>
            </a:r>
            <a:r>
              <a:rPr lang="pl-PL" dirty="0"/>
              <a:t> </a:t>
            </a:r>
            <a:r>
              <a:rPr lang="pl-PL" dirty="0" err="1"/>
              <a:t>room</a:t>
            </a:r>
            <a:r>
              <a:rPr lang="pl-PL" dirty="0"/>
              <a:t> 011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one </a:t>
            </a:r>
            <a:r>
              <a:rPr lang="pl-PL" dirty="0" err="1"/>
              <a:t>meeting</a:t>
            </a:r>
            <a:r>
              <a:rPr lang="pl-PL" dirty="0"/>
              <a:t> - OBLIGATORY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14.10.22</a:t>
            </a:r>
            <a:endParaRPr lang="pl-P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09:45-11:45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92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UO Library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03207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FF0000"/>
                </a:solidFill>
              </a:rPr>
              <a:t>You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need</a:t>
            </a:r>
            <a:r>
              <a:rPr lang="pl-PL" altLang="pl-PL" b="1" dirty="0">
                <a:solidFill>
                  <a:srgbClr val="FF0000"/>
                </a:solidFill>
              </a:rPr>
              <a:t> </a:t>
            </a:r>
            <a:r>
              <a:rPr lang="pl-PL" altLang="pl-PL" b="1" dirty="0" err="1">
                <a:solidFill>
                  <a:srgbClr val="FF0000"/>
                </a:solidFill>
              </a:rPr>
              <a:t>your</a:t>
            </a:r>
            <a:r>
              <a:rPr lang="pl-PL" altLang="pl-PL" b="1" dirty="0">
                <a:solidFill>
                  <a:srgbClr val="FF0000"/>
                </a:solidFill>
              </a:rPr>
              <a:t> student ID to </a:t>
            </a:r>
            <a:r>
              <a:rPr lang="pl-PL" altLang="pl-PL" b="1" dirty="0" err="1">
                <a:solidFill>
                  <a:srgbClr val="FF0000"/>
                </a:solidFill>
              </a:rPr>
              <a:t>become</a:t>
            </a:r>
            <a:r>
              <a:rPr lang="pl-PL" altLang="pl-PL" b="1" dirty="0">
                <a:solidFill>
                  <a:srgbClr val="FF0000"/>
                </a:solidFill>
              </a:rPr>
              <a:t> a </a:t>
            </a:r>
            <a:r>
              <a:rPr lang="pl-PL" altLang="pl-PL" b="1" dirty="0" err="1">
                <a:solidFill>
                  <a:srgbClr val="FF0000"/>
                </a:solidFill>
              </a:rPr>
              <a:t>member</a:t>
            </a:r>
            <a:endParaRPr lang="pl-PL" altLang="pl-PL" b="1" dirty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>
                <a:solidFill>
                  <a:srgbClr val="0070C0"/>
                </a:solidFill>
              </a:rPr>
              <a:t>Library of the </a:t>
            </a:r>
            <a:r>
              <a:rPr lang="pl-PL" altLang="pl-PL" b="1" dirty="0" err="1">
                <a:solidFill>
                  <a:srgbClr val="0070C0"/>
                </a:solidFill>
              </a:rPr>
              <a:t>Faculty</a:t>
            </a:r>
            <a:r>
              <a:rPr lang="pl-PL" altLang="pl-PL" b="1" dirty="0">
                <a:solidFill>
                  <a:srgbClr val="0070C0"/>
                </a:solidFill>
              </a:rPr>
              <a:t> of </a:t>
            </a:r>
            <a:r>
              <a:rPr lang="pl-PL" altLang="pl-PL" b="1" dirty="0" err="1">
                <a:solidFill>
                  <a:srgbClr val="0070C0"/>
                </a:solidFill>
              </a:rPr>
              <a:t>Philology</a:t>
            </a: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Collegium </a:t>
            </a:r>
            <a:r>
              <a:rPr lang="pl-PL" altLang="pl-PL" dirty="0" err="1"/>
              <a:t>Maius</a:t>
            </a:r>
            <a:r>
              <a:rPr lang="pl-PL" altLang="pl-PL" dirty="0"/>
              <a:t> (CM) sala 011 (podziemie)</a:t>
            </a:r>
          </a:p>
          <a:p>
            <a:pPr algn="ctr" eaLnBrk="1" hangingPunct="1">
              <a:buFont typeface="Arial" charset="0"/>
              <a:buNone/>
            </a:pPr>
            <a:endParaRPr lang="pl-PL" altLang="pl-PL" b="1" dirty="0">
              <a:solidFill>
                <a:srgbClr val="0070C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pl-PL" altLang="pl-PL" b="1" dirty="0" err="1">
                <a:solidFill>
                  <a:srgbClr val="0070C0"/>
                </a:solidFill>
              </a:rPr>
              <a:t>Main</a:t>
            </a:r>
            <a:r>
              <a:rPr lang="pl-PL" altLang="pl-PL" b="1" dirty="0">
                <a:solidFill>
                  <a:srgbClr val="0070C0"/>
                </a:solidFill>
              </a:rPr>
              <a:t> Library 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/>
              <a:t> ul. Strzelców Bytomskich 2</a:t>
            </a:r>
          </a:p>
          <a:p>
            <a:pPr algn="ctr" eaLnBrk="1" hangingPunct="1">
              <a:buFont typeface="Arial" charset="0"/>
              <a:buNone/>
            </a:pPr>
            <a:r>
              <a:rPr lang="pl-PL" altLang="pl-PL" dirty="0" err="1"/>
              <a:t>Details</a:t>
            </a:r>
            <a:r>
              <a:rPr lang="pl-PL" altLang="pl-PL" dirty="0"/>
              <a:t> </a:t>
            </a:r>
            <a:r>
              <a:rPr lang="pl-PL" altLang="pl-PL" dirty="0" err="1"/>
              <a:t>during</a:t>
            </a:r>
            <a:r>
              <a:rPr lang="pl-PL" altLang="pl-PL" dirty="0"/>
              <a:t> </a:t>
            </a:r>
            <a:r>
              <a:rPr lang="pl-PL" altLang="pl-PL" dirty="0" err="1"/>
              <a:t>your</a:t>
            </a:r>
            <a:r>
              <a:rPr lang="pl-PL" altLang="pl-PL" dirty="0"/>
              <a:t> Library </a:t>
            </a:r>
            <a:r>
              <a:rPr lang="pl-PL" altLang="pl-PL" dirty="0" err="1"/>
              <a:t>training</a:t>
            </a:r>
            <a:r>
              <a:rPr lang="pl-PL" altLang="pl-PL" dirty="0"/>
              <a:t> - OBLIGATORY</a:t>
            </a:r>
          </a:p>
        </p:txBody>
      </p:sp>
    </p:spTree>
    <p:extLst>
      <p:ext uri="{BB962C8B-B14F-4D97-AF65-F5344CB8AC3E}">
        <p14:creationId xmlns:p14="http://schemas.microsoft.com/office/powerpoint/2010/main" val="1641753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46C4ED-2BBE-4FB6-BB14-C69C2A15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Academic</a:t>
            </a:r>
            <a:r>
              <a:rPr lang="pl-PL" dirty="0"/>
              <a:t> </a:t>
            </a:r>
            <a:r>
              <a:rPr lang="pl-PL" dirty="0" err="1"/>
              <a:t>year</a:t>
            </a:r>
            <a:r>
              <a:rPr lang="pl-PL" dirty="0"/>
              <a:t> </a:t>
            </a:r>
            <a:r>
              <a:rPr lang="pl-PL" dirty="0" err="1"/>
              <a:t>organisation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BA6827-4CBE-4A03-BB38-4797920B3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Check</a:t>
            </a:r>
            <a:r>
              <a:rPr lang="pl-PL" dirty="0"/>
              <a:t> out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programme</a:t>
            </a:r>
            <a:r>
              <a:rPr lang="pl-PL" dirty="0"/>
              <a:t> </a:t>
            </a:r>
            <a:r>
              <a:rPr lang="pl-PL" dirty="0" err="1"/>
              <a:t>website</a:t>
            </a:r>
            <a:r>
              <a:rPr lang="pl-PL" dirty="0"/>
              <a:t> for </a:t>
            </a:r>
            <a:r>
              <a:rPr lang="pl-PL" dirty="0" err="1"/>
              <a:t>details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076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ECTS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altLang="pl-PL" sz="2800" dirty="0"/>
              <a:t>ECTS = </a:t>
            </a:r>
            <a:r>
              <a:rPr lang="pl-PL" altLang="pl-PL" sz="2800" dirty="0" err="1"/>
              <a:t>European</a:t>
            </a:r>
            <a:r>
              <a:rPr lang="pl-PL" altLang="pl-PL" sz="2800" dirty="0"/>
              <a:t> Credit Transfer System</a:t>
            </a:r>
          </a:p>
          <a:p>
            <a:pPr eaLnBrk="1" hangingPunct="1">
              <a:buFont typeface="Arial" charset="0"/>
              <a:buNone/>
            </a:pPr>
            <a:r>
              <a:rPr lang="pl-PL" altLang="pl-PL" sz="2800" dirty="0"/>
              <a:t>		   (Europejski System Transferu Punktów)</a:t>
            </a:r>
          </a:p>
          <a:p>
            <a:pPr eaLnBrk="1" hangingPunct="1"/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collect</a:t>
            </a:r>
            <a:r>
              <a:rPr lang="pl-PL" altLang="pl-PL" sz="2800" dirty="0"/>
              <a:t> 30 </a:t>
            </a:r>
            <a:r>
              <a:rPr lang="pl-PL" altLang="pl-PL" sz="2800" dirty="0" err="1"/>
              <a:t>points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each</a:t>
            </a:r>
            <a:r>
              <a:rPr lang="pl-PL" altLang="pl-PL" sz="2800" dirty="0"/>
              <a:t> </a:t>
            </a:r>
            <a:r>
              <a:rPr lang="pl-PL" altLang="pl-PL" sz="2800" dirty="0" err="1"/>
              <a:t>semester</a:t>
            </a:r>
            <a:endParaRPr lang="pl-PL" altLang="pl-PL" sz="2800" dirty="0"/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variable</a:t>
            </a:r>
            <a:r>
              <a:rPr lang="pl-PL" altLang="pl-PL" sz="2800" dirty="0"/>
              <a:t> – </a:t>
            </a:r>
            <a:r>
              <a:rPr lang="pl-PL" altLang="pl-PL" sz="2800" dirty="0" err="1"/>
              <a:t>you</a:t>
            </a:r>
            <a:r>
              <a:rPr lang="pl-PL" altLang="pl-PL" sz="2800" dirty="0"/>
              <a:t> </a:t>
            </a:r>
            <a:r>
              <a:rPr lang="pl-PL" altLang="pl-PL" sz="2800" dirty="0" err="1"/>
              <a:t>need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(University </a:t>
            </a:r>
            <a:r>
              <a:rPr lang="pl-PL" altLang="pl-PL" sz="2800" dirty="0" err="1"/>
              <a:t>wide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</a:t>
            </a:r>
            <a:r>
              <a:rPr lang="pl-PL" altLang="pl-PL" sz="2800" dirty="0"/>
              <a:t> - </a:t>
            </a:r>
            <a:r>
              <a:rPr lang="pl-PL" altLang="pl-PL" sz="2800" dirty="0" err="1"/>
              <a:t>sem</a:t>
            </a:r>
            <a:r>
              <a:rPr lang="pl-PL" altLang="pl-PL" sz="2800" dirty="0"/>
              <a:t> 2-4)</a:t>
            </a:r>
          </a:p>
          <a:p>
            <a:pPr eaLnBrk="1" hangingPunct="1"/>
            <a:r>
              <a:rPr lang="pl-PL" altLang="pl-PL" sz="2800" dirty="0" err="1"/>
              <a:t>Some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are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elective</a:t>
            </a:r>
            <a:r>
              <a:rPr lang="pl-PL" altLang="pl-PL" sz="2800" dirty="0"/>
              <a:t> but </a:t>
            </a:r>
            <a:r>
              <a:rPr lang="pl-PL" altLang="pl-PL" sz="2800" dirty="0" err="1"/>
              <a:t>obligatory</a:t>
            </a:r>
            <a:r>
              <a:rPr lang="pl-PL" altLang="pl-PL" sz="2800" dirty="0"/>
              <a:t> (</a:t>
            </a:r>
            <a:r>
              <a:rPr lang="pl-PL" altLang="pl-PL" sz="2800" b="1" dirty="0" err="1"/>
              <a:t>foreign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lg</a:t>
            </a:r>
            <a:r>
              <a:rPr lang="pl-PL" altLang="pl-PL" sz="2800" b="1" dirty="0"/>
              <a:t> B2+ in </a:t>
            </a:r>
            <a:r>
              <a:rPr lang="pl-PL" altLang="pl-PL" sz="2800" b="1" dirty="0" err="1"/>
              <a:t>sem</a:t>
            </a:r>
            <a:r>
              <a:rPr lang="pl-PL" altLang="pl-PL" sz="2800" b="1" dirty="0"/>
              <a:t> 2 </a:t>
            </a:r>
            <a:r>
              <a:rPr lang="pl-PL" altLang="pl-PL" sz="2800" dirty="0" err="1"/>
              <a:t>enroll</a:t>
            </a:r>
            <a:r>
              <a:rPr lang="pl-PL" altLang="pl-PL" sz="2800" dirty="0"/>
              <a:t> via </a:t>
            </a:r>
            <a:r>
              <a:rPr lang="pl-PL" altLang="pl-PL" sz="2800" dirty="0" err="1"/>
              <a:t>USOSweb</a:t>
            </a:r>
            <a:r>
              <a:rPr lang="pl-PL" altLang="pl-PL" sz="2800" dirty="0"/>
              <a:t> )</a:t>
            </a:r>
          </a:p>
          <a:p>
            <a:pPr eaLnBrk="1" hangingPunct="1"/>
            <a:r>
              <a:rPr lang="pl-PL" altLang="pl-PL" sz="2800" dirty="0"/>
              <a:t>USOS web – most </a:t>
            </a:r>
            <a:r>
              <a:rPr lang="pl-PL" altLang="pl-PL" sz="2800" dirty="0" err="1"/>
              <a:t>important</a:t>
            </a:r>
            <a:r>
              <a:rPr lang="pl-PL" altLang="pl-PL" sz="2800" dirty="0"/>
              <a:t> info re </a:t>
            </a:r>
            <a:r>
              <a:rPr lang="pl-PL" altLang="pl-PL" sz="2800" dirty="0" err="1"/>
              <a:t>courses</a:t>
            </a:r>
            <a:r>
              <a:rPr lang="pl-PL" altLang="pl-PL" sz="2800" dirty="0"/>
              <a:t> in the </a:t>
            </a:r>
            <a:r>
              <a:rPr lang="pl-PL" altLang="pl-PL" sz="2800" dirty="0" err="1"/>
              <a:t>teaching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programme</a:t>
            </a:r>
            <a:endParaRPr lang="pl-PL" altLang="pl-PL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CONFIRMATION OF YOUR STUDENT STATUS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4800" dirty="0"/>
              <a:t>DEAN’S </a:t>
            </a:r>
            <a:r>
              <a:rPr lang="pl-PL" altLang="pl-PL" sz="4800" dirty="0" smtClean="0"/>
              <a:t>OFFICE</a:t>
            </a:r>
          </a:p>
          <a:p>
            <a:pPr algn="ctr" eaLnBrk="1" hangingPunct="1">
              <a:buFont typeface="Arial" charset="0"/>
              <a:buNone/>
            </a:pPr>
            <a:endParaRPr lang="pl-PL" altLang="pl-PL" dirty="0"/>
          </a:p>
          <a:p>
            <a:pPr algn="ctr" eaLnBrk="1" hangingPunct="1">
              <a:buNone/>
            </a:pPr>
            <a:r>
              <a:rPr lang="pl-PL" altLang="pl-PL" dirty="0" smtClean="0"/>
              <a:t>For </a:t>
            </a:r>
            <a:r>
              <a:rPr lang="pl-PL" altLang="pl-PL" dirty="0" err="1" smtClean="0"/>
              <a:t>extramural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students</a:t>
            </a:r>
            <a:r>
              <a:rPr lang="pl-PL" altLang="pl-PL" dirty="0" smtClean="0"/>
              <a:t> on </a:t>
            </a:r>
            <a:r>
              <a:rPr lang="pl-PL" altLang="pl-PL" dirty="0" err="1" smtClean="0"/>
              <a:t>selected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Saturdays</a:t>
            </a:r>
            <a:r>
              <a:rPr lang="pl-PL" altLang="pl-PL" dirty="0" smtClean="0"/>
              <a:t> – monitor the </a:t>
            </a:r>
            <a:r>
              <a:rPr lang="pl-PL" altLang="pl-PL" dirty="0" err="1" smtClean="0"/>
              <a:t>faculty’s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website</a:t>
            </a:r>
            <a:r>
              <a:rPr lang="pl-PL" altLang="pl-PL" dirty="0"/>
              <a:t> - http://wfil.uni.opole.pl/dziekanat/</a:t>
            </a:r>
            <a:endParaRPr lang="pl-PL" alt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89092"/>
            <a:ext cx="7995333" cy="5328141"/>
          </a:xfrm>
          <a:prstGeom prst="rect">
            <a:avLst/>
          </a:prstGeom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6" y="260648"/>
            <a:ext cx="4244513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51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Representatives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/>
              <a:t>need</a:t>
            </a:r>
            <a:r>
              <a:rPr lang="pl-PL" dirty="0"/>
              <a:t> one person to </a:t>
            </a:r>
            <a:r>
              <a:rPr lang="pl-PL" dirty="0" err="1"/>
              <a:t>represent</a:t>
            </a:r>
            <a:r>
              <a:rPr lang="pl-PL" dirty="0"/>
              <a:t> the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dean’s</a:t>
            </a:r>
            <a:r>
              <a:rPr lang="pl-PL" dirty="0"/>
              <a:t> </a:t>
            </a:r>
            <a:r>
              <a:rPr lang="pl-PL" dirty="0" err="1"/>
              <a:t>office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8116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Self-study</a:t>
            </a:r>
            <a:r>
              <a:rPr lang="pl-PL" dirty="0"/>
              <a:t> C2 </a:t>
            </a:r>
            <a:r>
              <a:rPr lang="pl-PL" dirty="0" err="1"/>
              <a:t>exam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mgr Stephen </a:t>
            </a:r>
            <a:r>
              <a:rPr lang="pl-PL" dirty="0" err="1"/>
              <a:t>Branigan</a:t>
            </a:r>
            <a:r>
              <a:rPr lang="pl-PL" dirty="0"/>
              <a:t> </a:t>
            </a:r>
            <a:r>
              <a:rPr lang="pl-PL" dirty="0" smtClean="0"/>
              <a:t>&amp; </a:t>
            </a:r>
          </a:p>
          <a:p>
            <a:pPr marL="0" indent="0" algn="ctr">
              <a:buNone/>
            </a:pPr>
            <a:r>
              <a:rPr lang="pl-PL" smtClean="0"/>
              <a:t>Dr Aleksandra </a:t>
            </a:r>
            <a:r>
              <a:rPr lang="pl-PL" dirty="0" err="1" smtClean="0"/>
              <a:t>Baryłowicz</a:t>
            </a:r>
            <a:r>
              <a:rPr lang="pl-PL" dirty="0" smtClean="0"/>
              <a:t> </a:t>
            </a:r>
          </a:p>
          <a:p>
            <a:pPr marL="0" indent="0" algn="ctr">
              <a:buNone/>
            </a:pPr>
            <a:r>
              <a:rPr lang="pl-PL" dirty="0" err="1" smtClean="0"/>
              <a:t>Coordinate</a:t>
            </a: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The </a:t>
            </a:r>
            <a:r>
              <a:rPr lang="pl-PL" dirty="0" err="1" smtClean="0"/>
              <a:t>exam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end of 3rd </a:t>
            </a:r>
            <a:r>
              <a:rPr lang="pl-PL" dirty="0" err="1" smtClean="0"/>
              <a:t>semester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5400"/>
              <a:t>questions?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43862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0146"/>
          </a:xfrm>
        </p:spPr>
        <p:txBody>
          <a:bodyPr/>
          <a:lstStyle/>
          <a:p>
            <a:pPr eaLnBrk="1" hangingPunct="1"/>
            <a:r>
              <a:rPr lang="pl-PL" altLang="pl-PL" sz="4000" b="1" dirty="0"/>
              <a:t>J.M. Rektor Uniwersytetu Opolskiego</a:t>
            </a:r>
            <a:br>
              <a:rPr lang="pl-PL" altLang="pl-PL" sz="4000" b="1" dirty="0"/>
            </a:br>
            <a:r>
              <a:rPr lang="pl-PL" altLang="pl-PL" sz="4000" b="1" dirty="0"/>
              <a:t>Prof. dr hab. Marek </a:t>
            </a:r>
            <a:r>
              <a:rPr lang="pl-PL" altLang="pl-PL" sz="4000" b="1" dirty="0" err="1"/>
              <a:t>Masnyk</a:t>
            </a:r>
            <a:endParaRPr lang="pl-PL" altLang="pl-PL" sz="4000" b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01" y="1326778"/>
            <a:ext cx="6719285" cy="54277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STUCTURE OF THE FACULTY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Linguistics</a:t>
            </a:r>
            <a:r>
              <a:rPr lang="pl-PL" altLang="pl-PL" b="1" dirty="0"/>
              <a:t> 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J. Nocoń</a:t>
            </a:r>
          </a:p>
          <a:p>
            <a:pPr marL="0" indent="0">
              <a:buNone/>
            </a:pPr>
            <a:r>
              <a:rPr lang="pl-PL" altLang="pl-PL" b="1" dirty="0" err="1"/>
              <a:t>Institute</a:t>
            </a:r>
            <a:r>
              <a:rPr lang="pl-PL" altLang="pl-PL" b="1" dirty="0"/>
              <a:t> of </a:t>
            </a:r>
            <a:r>
              <a:rPr lang="pl-PL" altLang="pl-PL" b="1" dirty="0" err="1"/>
              <a:t>Literary</a:t>
            </a:r>
            <a:r>
              <a:rPr lang="pl-PL" altLang="pl-PL" b="1" dirty="0"/>
              <a:t> </a:t>
            </a:r>
            <a:r>
              <a:rPr lang="pl-PL" altLang="pl-PL" b="1" dirty="0" err="1"/>
              <a:t>Studies</a:t>
            </a:r>
            <a:r>
              <a:rPr lang="pl-PL" altLang="pl-PL" b="1" dirty="0"/>
              <a:t> </a:t>
            </a:r>
          </a:p>
          <a:p>
            <a:pPr marL="0" indent="0" algn="r">
              <a:buNone/>
            </a:pPr>
            <a:r>
              <a:rPr lang="pl-PL" altLang="pl-PL" dirty="0" err="1"/>
              <a:t>Headmaster</a:t>
            </a:r>
            <a:r>
              <a:rPr lang="pl-PL" altLang="pl-PL" dirty="0"/>
              <a:t>: prof. R. Wolny</a:t>
            </a:r>
          </a:p>
          <a:p>
            <a:pPr marL="0" indent="0">
              <a:buNone/>
            </a:pPr>
            <a:r>
              <a:rPr lang="pl-PL" altLang="pl-PL" b="1" dirty="0"/>
              <a:t>Dean</a:t>
            </a:r>
            <a:r>
              <a:rPr lang="pl-PL" altLang="pl-PL" dirty="0"/>
              <a:t> (for </a:t>
            </a:r>
            <a:r>
              <a:rPr lang="pl-PL" altLang="pl-PL" dirty="0" err="1"/>
              <a:t>didactics</a:t>
            </a:r>
            <a:r>
              <a:rPr lang="pl-PL" altLang="pl-PL" dirty="0"/>
              <a:t> and student </a:t>
            </a:r>
            <a:r>
              <a:rPr lang="pl-PL" altLang="pl-PL" dirty="0" err="1"/>
              <a:t>affairs</a:t>
            </a:r>
            <a:r>
              <a:rPr lang="pl-PL" altLang="pl-PL" dirty="0"/>
              <a:t>) </a:t>
            </a:r>
          </a:p>
          <a:p>
            <a:pPr marL="0" indent="0">
              <a:buNone/>
            </a:pPr>
            <a:r>
              <a:rPr lang="pl-PL" altLang="pl-PL" dirty="0"/>
              <a:t>dr Elżbieta Szymańska-</a:t>
            </a:r>
            <a:r>
              <a:rPr lang="pl-PL" altLang="pl-PL" dirty="0" err="1"/>
              <a:t>Czaplak</a:t>
            </a:r>
            <a:endParaRPr lang="pl-PL" altLang="pl-PL" dirty="0"/>
          </a:p>
          <a:p>
            <a:pPr marL="0" indent="0">
              <a:buNone/>
            </a:pPr>
            <a:r>
              <a:rPr lang="pl-PL" altLang="pl-PL" b="1" dirty="0" err="1"/>
              <a:t>Deputy</a:t>
            </a:r>
            <a:r>
              <a:rPr lang="pl-PL" altLang="pl-PL" b="1" dirty="0"/>
              <a:t> Dean – </a:t>
            </a:r>
            <a:r>
              <a:rPr lang="pl-PL" altLang="pl-PL" sz="2800" b="1" dirty="0" err="1"/>
              <a:t>coordinator</a:t>
            </a:r>
            <a:r>
              <a:rPr lang="pl-PL" altLang="pl-PL" sz="2800" b="1" dirty="0"/>
              <a:t> of </a:t>
            </a:r>
            <a:r>
              <a:rPr lang="pl-PL" altLang="pl-PL" sz="2800" b="1" dirty="0" err="1"/>
              <a:t>study</a:t>
            </a:r>
            <a:r>
              <a:rPr lang="pl-PL" altLang="pl-PL" sz="2800" b="1" dirty="0"/>
              <a:t> </a:t>
            </a:r>
            <a:r>
              <a:rPr lang="pl-PL" altLang="pl-PL" sz="2800" b="1" dirty="0" err="1"/>
              <a:t>programmes</a:t>
            </a:r>
            <a:endParaRPr lang="pl-PL" altLang="pl-PL" sz="2800" b="1" dirty="0"/>
          </a:p>
          <a:p>
            <a:pPr marL="0" indent="0">
              <a:buNone/>
            </a:pPr>
            <a:r>
              <a:rPr lang="pl-PL" altLang="pl-PL" dirty="0"/>
              <a:t>dr M. Adams-</a:t>
            </a:r>
            <a:r>
              <a:rPr lang="pl-PL" altLang="pl-PL" dirty="0" err="1"/>
              <a:t>Tukiendorf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7766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 err="1"/>
              <a:t>Study</a:t>
            </a:r>
            <a:r>
              <a:rPr lang="pl-PL" altLang="pl-PL" dirty="0"/>
              <a:t> Program </a:t>
            </a:r>
            <a:r>
              <a:rPr lang="pl-PL" altLang="pl-PL"/>
              <a:t>Coordinator</a:t>
            </a:r>
            <a:endParaRPr lang="pl-PL" altLang="pl-PL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107950" y="2132855"/>
            <a:ext cx="9036050" cy="3993307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/>
              <a:t>dr Małgorzata Adams-</a:t>
            </a:r>
            <a:r>
              <a:rPr lang="pl-PL" altLang="pl-PL" sz="4000" dirty="0" err="1"/>
              <a:t>Tukiendorf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Room</a:t>
            </a:r>
            <a:r>
              <a:rPr lang="pl-PL" altLang="pl-PL" sz="4000" dirty="0"/>
              <a:t> 12 Collegium </a:t>
            </a:r>
            <a:r>
              <a:rPr lang="pl-PL" altLang="pl-PL" sz="4000" dirty="0" err="1"/>
              <a:t>Maius</a:t>
            </a:r>
            <a:r>
              <a:rPr lang="pl-PL" altLang="pl-PL" sz="4000" dirty="0"/>
              <a:t> – </a:t>
            </a:r>
            <a:r>
              <a:rPr lang="pl-PL" altLang="pl-PL" sz="4000" dirty="0" err="1"/>
              <a:t>consultations</a:t>
            </a:r>
            <a:endParaRPr lang="pl-PL" altLang="pl-PL" sz="4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pl-PL" altLang="pl-PL" sz="4000" dirty="0" err="1"/>
              <a:t>see</a:t>
            </a:r>
            <a:r>
              <a:rPr lang="pl-PL" altLang="pl-PL" sz="4000" dirty="0"/>
              <a:t> USOS web for </a:t>
            </a:r>
            <a:r>
              <a:rPr lang="pl-PL" altLang="pl-PL" sz="4000" dirty="0" err="1"/>
              <a:t>details</a:t>
            </a:r>
            <a:endParaRPr lang="pl-PL" altLang="pl-PL" sz="4000" dirty="0"/>
          </a:p>
        </p:txBody>
      </p:sp>
    </p:spTree>
    <p:extLst>
      <p:ext uri="{BB962C8B-B14F-4D97-AF65-F5344CB8AC3E}">
        <p14:creationId xmlns:p14="http://schemas.microsoft.com/office/powerpoint/2010/main" val="2820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i="1" dirty="0" err="1"/>
              <a:t>websites</a:t>
            </a:r>
            <a:endParaRPr lang="pl-PL" altLang="pl-PL" i="1" dirty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algn="ctr" eaLnBrk="1" hangingPunct="1">
              <a:buNone/>
            </a:pPr>
            <a:r>
              <a:rPr lang="pl-PL" altLang="pl-PL" sz="5400" dirty="0">
                <a:hlinkClick r:id="rId3"/>
              </a:rPr>
              <a:t>www.wfil.uni.opole.pl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 err="1">
                <a:hlinkClick r:id="rId4"/>
              </a:rPr>
              <a:t>www.uni.opole.pl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r>
              <a:rPr lang="pl-PL" altLang="pl-PL" sz="5400" dirty="0">
                <a:hlinkClick r:id="rId5"/>
              </a:rPr>
              <a:t>http://kwestura.uni.opole.pl</a:t>
            </a:r>
            <a:endParaRPr lang="pl-PL" altLang="pl-PL" sz="5400" dirty="0"/>
          </a:p>
          <a:p>
            <a:pPr algn="ctr" eaLnBrk="1" hangingPunct="1">
              <a:buNone/>
            </a:pPr>
            <a:r>
              <a:rPr lang="pl-PL" altLang="pl-PL" sz="5400" u="sng" dirty="0"/>
              <a:t>http://epttp.wfil.uni.opole.pl/</a:t>
            </a:r>
            <a:endParaRPr lang="pl-PL" altLang="pl-PL" sz="5400" dirty="0"/>
          </a:p>
          <a:p>
            <a:pPr algn="ctr" eaLnBrk="1" hangingPunct="1">
              <a:buFont typeface="Arial" charset="0"/>
              <a:buNone/>
            </a:pPr>
            <a:endParaRPr lang="pl-PL" altLang="pl-PL" sz="4800" dirty="0"/>
          </a:p>
        </p:txBody>
      </p:sp>
    </p:spTree>
    <p:extLst>
      <p:ext uri="{BB962C8B-B14F-4D97-AF65-F5344CB8AC3E}">
        <p14:creationId xmlns:p14="http://schemas.microsoft.com/office/powerpoint/2010/main" val="285550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USOSweb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email </a:t>
            </a:r>
            <a:r>
              <a:rPr lang="pl-PL" dirty="0" err="1"/>
              <a:t>address</a:t>
            </a:r>
            <a:r>
              <a:rPr lang="pl-PL" dirty="0"/>
              <a:t> to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b="1" dirty="0"/>
              <a:t>nr_indeksu@student.uni.opole.pl</a:t>
            </a:r>
            <a:r>
              <a:rPr lang="pl-PL" dirty="0"/>
              <a:t> (nr indeksu = nr albumu).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logins</a:t>
            </a:r>
            <a:r>
              <a:rPr lang="pl-PL" dirty="0"/>
              <a:t> to </a:t>
            </a:r>
            <a:r>
              <a:rPr lang="pl-PL" b="1" dirty="0" err="1"/>
              <a:t>USOSweb</a:t>
            </a:r>
            <a:r>
              <a:rPr lang="pl-PL" dirty="0"/>
              <a:t> </a:t>
            </a:r>
            <a:r>
              <a:rPr lang="pl-PL" b="1" dirty="0"/>
              <a:t>https://usosweb.uni.opole.pl</a:t>
            </a:r>
            <a:r>
              <a:rPr lang="pl-PL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password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same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Centrum Informatyczne – in </a:t>
            </a:r>
            <a:r>
              <a:rPr lang="pl-PL" dirty="0" err="1"/>
              <a:t>case</a:t>
            </a:r>
            <a:r>
              <a:rPr lang="pl-PL" dirty="0"/>
              <a:t> of </a:t>
            </a:r>
            <a:r>
              <a:rPr lang="pl-PL" dirty="0" err="1"/>
              <a:t>problems</a:t>
            </a: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6064" y="116632"/>
            <a:ext cx="8229600" cy="1143000"/>
          </a:xfrm>
        </p:spPr>
        <p:txBody>
          <a:bodyPr/>
          <a:lstStyle/>
          <a:p>
            <a:r>
              <a:rPr lang="pl-PL" dirty="0"/>
              <a:t>Student ID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64" y="1124744"/>
            <a:ext cx="8229600" cy="5472608"/>
          </a:xfrm>
        </p:spPr>
        <p:txBody>
          <a:bodyPr/>
          <a:lstStyle/>
          <a:p>
            <a:r>
              <a:rPr lang="pl-PL" dirty="0"/>
              <a:t>Log in to </a:t>
            </a:r>
            <a:r>
              <a:rPr lang="pl-PL" dirty="0" err="1"/>
              <a:t>your</a:t>
            </a:r>
            <a:r>
              <a:rPr lang="pl-PL" dirty="0"/>
              <a:t> USOS </a:t>
            </a:r>
            <a:r>
              <a:rPr lang="pl-PL" dirty="0" err="1"/>
              <a:t>account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should</a:t>
            </a:r>
            <a:r>
              <a:rPr lang="pl-PL" dirty="0"/>
              <a:t> </a:t>
            </a:r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both</a:t>
            </a:r>
            <a:r>
              <a:rPr lang="pl-PL" dirty="0"/>
              <a:t> log in and </a:t>
            </a:r>
            <a:r>
              <a:rPr lang="pl-PL" dirty="0" err="1"/>
              <a:t>password</a:t>
            </a:r>
            <a:r>
              <a:rPr lang="pl-PL" dirty="0"/>
              <a:t>)</a:t>
            </a:r>
          </a:p>
          <a:p>
            <a:r>
              <a:rPr lang="pl-PL" dirty="0"/>
              <a:t>STUDENT folder</a:t>
            </a:r>
          </a:p>
          <a:p>
            <a:r>
              <a:rPr lang="pl-PL" dirty="0" err="1"/>
              <a:t>Payment</a:t>
            </a:r>
            <a:r>
              <a:rPr lang="pl-PL" dirty="0"/>
              <a:t> </a:t>
            </a:r>
            <a:r>
              <a:rPr lang="pl-PL" dirty="0" smtClean="0"/>
              <a:t>22 PLN (model </a:t>
            </a:r>
            <a:r>
              <a:rPr lang="pl-PL" dirty="0"/>
              <a:t>FK)</a:t>
            </a:r>
          </a:p>
          <a:p>
            <a:r>
              <a:rPr lang="pl-PL" dirty="0" err="1"/>
              <a:t>Check</a:t>
            </a:r>
            <a:r>
              <a:rPr lang="pl-PL" dirty="0"/>
              <a:t> out bank </a:t>
            </a:r>
            <a:r>
              <a:rPr lang="pl-PL" dirty="0" err="1"/>
              <a:t>accounts</a:t>
            </a:r>
            <a:r>
              <a:rPr lang="pl-PL" dirty="0"/>
              <a:t> of UO</a:t>
            </a:r>
          </a:p>
          <a:p>
            <a:r>
              <a:rPr lang="pl-PL" dirty="0" err="1"/>
              <a:t>Choose</a:t>
            </a:r>
            <a:r>
              <a:rPr lang="pl-PL" dirty="0"/>
              <a:t> the </a:t>
            </a:r>
            <a:r>
              <a:rPr lang="pl-PL" dirty="0" err="1"/>
              <a:t>account</a:t>
            </a:r>
            <a:r>
              <a:rPr lang="pl-PL" dirty="0"/>
              <a:t> for student ID (</a:t>
            </a:r>
            <a:r>
              <a:rPr lang="pl-PL" dirty="0" err="1"/>
              <a:t>download</a:t>
            </a:r>
            <a:r>
              <a:rPr lang="pl-PL" dirty="0"/>
              <a:t> the form) – </a:t>
            </a:r>
            <a:r>
              <a:rPr lang="pl-PL" sz="2800" dirty="0"/>
              <a:t>opłata za legitymację elektroniczną</a:t>
            </a:r>
          </a:p>
          <a:p>
            <a:r>
              <a:rPr lang="pl-PL" dirty="0" err="1"/>
              <a:t>When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ready</a:t>
            </a:r>
            <a:r>
              <a:rPr lang="pl-PL" dirty="0"/>
              <a:t> –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notified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12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SCHEDULE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pl-PL" altLang="pl-PL" sz="3200" u="sng" dirty="0"/>
          </a:p>
          <a:p>
            <a:pPr algn="ctr" eaLnBrk="1" hangingPunct="1">
              <a:buNone/>
            </a:pPr>
            <a:endParaRPr lang="pl-PL" altLang="pl-PL" u="sng" dirty="0"/>
          </a:p>
          <a:p>
            <a:pPr algn="ctr" eaLnBrk="1" hangingPunct="1">
              <a:buNone/>
            </a:pPr>
            <a:r>
              <a:rPr lang="pl-PL" altLang="pl-PL" sz="3200" u="sng" dirty="0"/>
              <a:t>http://epttp.wfil.uni.opole.pl/</a:t>
            </a:r>
            <a:endParaRPr lang="pl-PL" altLang="pl-PL" sz="3200" dirty="0"/>
          </a:p>
          <a:p>
            <a:pPr marL="0" indent="0">
              <a:buNone/>
            </a:pPr>
            <a:endParaRPr lang="pl-PL" dirty="0">
              <a:hlinkClick r:id="rId2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7299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468</Words>
  <Application>Microsoft Office PowerPoint</Application>
  <PresentationFormat>Pokaz na ekranie (4:3)</PresentationFormat>
  <Paragraphs>119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Motyw pakietu Office</vt:lpstr>
      <vt:lpstr>FACULTY OF PHILOLOGY</vt:lpstr>
      <vt:lpstr>Prezentacja programu PowerPoint</vt:lpstr>
      <vt:lpstr>J.M. Rektor Uniwersytetu Opolskiego Prof. dr hab. Marek Masnyk</vt:lpstr>
      <vt:lpstr>STUCTURE OF THE FACULTY</vt:lpstr>
      <vt:lpstr>Study Program Coordinator</vt:lpstr>
      <vt:lpstr>websites</vt:lpstr>
      <vt:lpstr>USOSweb</vt:lpstr>
      <vt:lpstr>Student ID</vt:lpstr>
      <vt:lpstr>SCHEDULE </vt:lpstr>
      <vt:lpstr>Seminar group</vt:lpstr>
      <vt:lpstr>Teaching qualifications –  in 3 semesters</vt:lpstr>
      <vt:lpstr>ROOMS INFO </vt:lpstr>
      <vt:lpstr>ONLINE TEACHING</vt:lpstr>
      <vt:lpstr>Safety Training (4h)</vt:lpstr>
      <vt:lpstr>Library Training (2h) </vt:lpstr>
      <vt:lpstr>UO Library</vt:lpstr>
      <vt:lpstr>Academic year organisation</vt:lpstr>
      <vt:lpstr>ECTS</vt:lpstr>
      <vt:lpstr>CONFIRMATION OF YOUR STUDENT STATUS</vt:lpstr>
      <vt:lpstr>Representatives</vt:lpstr>
      <vt:lpstr>Self-study C2 exam</vt:lpstr>
      <vt:lpstr>Prezentacja programu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Sutarzewicz</dc:creator>
  <cp:lastModifiedBy>Małgorzata Adams-Tukiendorf</cp:lastModifiedBy>
  <cp:revision>119</cp:revision>
  <dcterms:created xsi:type="dcterms:W3CDTF">2012-09-24T17:11:29Z</dcterms:created>
  <dcterms:modified xsi:type="dcterms:W3CDTF">2023-09-23T10:15:39Z</dcterms:modified>
</cp:coreProperties>
</file>